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5143500" cx="9144000"/>
  <p:notesSz cx="6858000" cy="9144000"/>
  <p:embeddedFontLst>
    <p:embeddedFont>
      <p:font typeface="Roboto"/>
      <p:regular r:id="rId36"/>
      <p:bold r:id="rId37"/>
      <p:italic r:id="rId38"/>
      <p:boldItalic r:id="rId39"/>
    </p:embeddedFont>
    <p:embeddedFont>
      <p:font typeface="Work Sans"/>
      <p:regular r:id="rId40"/>
      <p:bold r:id="rId41"/>
      <p:italic r:id="rId42"/>
      <p:boldItalic r:id="rId43"/>
    </p:embeddedFont>
    <p:embeddedFont>
      <p:font typeface="Roboto Light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WorkSans-regular.fntdata"/><Relationship Id="rId20" Type="http://schemas.openxmlformats.org/officeDocument/2006/relationships/slide" Target="slides/slide15.xml"/><Relationship Id="rId42" Type="http://schemas.openxmlformats.org/officeDocument/2006/relationships/font" Target="fonts/WorkSans-italic.fntdata"/><Relationship Id="rId41" Type="http://schemas.openxmlformats.org/officeDocument/2006/relationships/font" Target="fonts/WorkSans-bold.fntdata"/><Relationship Id="rId22" Type="http://schemas.openxmlformats.org/officeDocument/2006/relationships/slide" Target="slides/slide17.xml"/><Relationship Id="rId44" Type="http://schemas.openxmlformats.org/officeDocument/2006/relationships/font" Target="fonts/RobotoLight-regular.fntdata"/><Relationship Id="rId21" Type="http://schemas.openxmlformats.org/officeDocument/2006/relationships/slide" Target="slides/slide16.xml"/><Relationship Id="rId43" Type="http://schemas.openxmlformats.org/officeDocument/2006/relationships/font" Target="fonts/WorkSans-boldItalic.fntdata"/><Relationship Id="rId24" Type="http://schemas.openxmlformats.org/officeDocument/2006/relationships/slide" Target="slides/slide19.xml"/><Relationship Id="rId46" Type="http://schemas.openxmlformats.org/officeDocument/2006/relationships/font" Target="fonts/RobotoLight-italic.fntdata"/><Relationship Id="rId23" Type="http://schemas.openxmlformats.org/officeDocument/2006/relationships/slide" Target="slides/slide18.xml"/><Relationship Id="rId45" Type="http://schemas.openxmlformats.org/officeDocument/2006/relationships/font" Target="fonts/Roboto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47" Type="http://schemas.openxmlformats.org/officeDocument/2006/relationships/font" Target="fonts/RobotoLight-bold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Roboto-bold.fntdata"/><Relationship Id="rId14" Type="http://schemas.openxmlformats.org/officeDocument/2006/relationships/slide" Target="slides/slide9.xml"/><Relationship Id="rId36" Type="http://schemas.openxmlformats.org/officeDocument/2006/relationships/font" Target="fonts/Roboto-regular.fntdata"/><Relationship Id="rId17" Type="http://schemas.openxmlformats.org/officeDocument/2006/relationships/slide" Target="slides/slide12.xml"/><Relationship Id="rId39" Type="http://schemas.openxmlformats.org/officeDocument/2006/relationships/font" Target="fonts/Roboto-boldItalic.fntdata"/><Relationship Id="rId16" Type="http://schemas.openxmlformats.org/officeDocument/2006/relationships/slide" Target="slides/slide11.xml"/><Relationship Id="rId38" Type="http://schemas.openxmlformats.org/officeDocument/2006/relationships/font" Target="fonts/Roboto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3a1e3090b2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3a1e3090b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a1e3090b2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g33a1e3090b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000">
                <a:latin typeface="Work Sans"/>
                <a:ea typeface="Work Sans"/>
                <a:cs typeface="Work Sans"/>
                <a:sym typeface="Work Sans"/>
              </a:rPr>
              <a:t>Nommer des scrutateurs </a:t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68753d7a5c_1_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g368753d7a5c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68753d7a5c_1_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368753d7a5c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000">
                <a:latin typeface="Work Sans"/>
                <a:ea typeface="Work Sans"/>
                <a:cs typeface="Work Sans"/>
                <a:sym typeface="Work Sans"/>
              </a:rPr>
              <a:t>Nommer des scrutateurs </a:t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68753d7a5c_1_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g368753d7a5c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000">
                <a:latin typeface="Work Sans"/>
                <a:ea typeface="Work Sans"/>
                <a:cs typeface="Work Sans"/>
                <a:sym typeface="Work Sans"/>
              </a:rPr>
              <a:t>Nommer des scrutateurs </a:t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68753d7a5c_1_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368753d7a5c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000">
                <a:latin typeface="Work Sans"/>
                <a:ea typeface="Work Sans"/>
                <a:cs typeface="Work Sans"/>
                <a:sym typeface="Work Sans"/>
              </a:rPr>
              <a:t>Nommer des scrutateurs </a:t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3a1e3090b2_0_3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g33a1e3090b2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c6e6c2fd4e_0_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g3c6e6c2fd4e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c6e6c2fd4e_0_7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g3c6e6c2fd4e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c6e6c2fd4e_0_7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g3c6e6c2fd4e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c6e6c2fd4e_0_8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g3c6e6c2fd4e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c6e6c2fd4e_0_9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g3c6e6c2fd4e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c6e6c2fd4e_0_10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g3c6e6c2fd4e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c6e6c2fd4e_0_1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g3c6e6c2fd4e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c6e6c2fd4e_0_1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g3c6e6c2fd4e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c6e6c2fd4e_0_1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g3c6e6c2fd4e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68753d7a5c_1_6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g368753d7a5c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3a1e3090b2_0_1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g33a1e3090b2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68753d7a5c_1_9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g368753d7a5c_1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68753d7a5c_1_10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g368753d7a5c_1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000">
                <a:latin typeface="Work Sans"/>
                <a:ea typeface="Work Sans"/>
                <a:cs typeface="Work Sans"/>
                <a:sym typeface="Work Sans"/>
              </a:rPr>
              <a:t>Nommer des scrutateurs </a:t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c89e72dde3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g3c89e72dde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68753d7a5c_1_1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7" name="Google Shape;277;g368753d7a5c_1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402ab90fe8_0_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g3402ab90fe8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68753d7a5c_1_1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" name="Google Shape;300;g368753d7a5c_1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000">
                <a:latin typeface="Work Sans"/>
                <a:ea typeface="Work Sans"/>
                <a:cs typeface="Work Sans"/>
                <a:sym typeface="Work Sans"/>
              </a:rPr>
              <a:t>Nommer des scrutateurs </a:t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68753d7a5c_1_1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9" name="Google Shape;309;g368753d7a5c_1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000">
                <a:latin typeface="Work Sans"/>
                <a:ea typeface="Work Sans"/>
                <a:cs typeface="Work Sans"/>
                <a:sym typeface="Work Sans"/>
              </a:rPr>
              <a:t>Nommer des scrutateurs </a:t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68753d7a5c_1_15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8" name="Google Shape;318;g368753d7a5c_1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000">
                <a:latin typeface="Work Sans"/>
                <a:ea typeface="Work Sans"/>
                <a:cs typeface="Work Sans"/>
                <a:sym typeface="Work Sans"/>
              </a:rPr>
              <a:t>Nommer des scrutateurs </a:t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68753d7a5c_1_17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9" name="Google Shape;329;g368753d7a5c_1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000">
                <a:latin typeface="Work Sans"/>
                <a:ea typeface="Work Sans"/>
                <a:cs typeface="Work Sans"/>
                <a:sym typeface="Work Sans"/>
              </a:rPr>
              <a:t>Nommer des scrutateurs </a:t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68753d7a5c_1_19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9" name="Google Shape;339;g368753d7a5c_1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000">
                <a:latin typeface="Work Sans"/>
                <a:ea typeface="Work Sans"/>
                <a:cs typeface="Work Sans"/>
                <a:sym typeface="Work Sans"/>
              </a:rPr>
              <a:t>Nommer des scrutateurs </a:t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68753d7a5c_1_2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0" name="Google Shape;350;g368753d7a5c_1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000">
                <a:latin typeface="Work Sans"/>
                <a:ea typeface="Work Sans"/>
                <a:cs typeface="Work Sans"/>
                <a:sym typeface="Work Sans"/>
              </a:rPr>
              <a:t>Nommer des scrutateurs </a:t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68753d7a5c_1_2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9" name="Google Shape;359;g368753d7a5c_1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" sz="1000">
                <a:latin typeface="Work Sans"/>
                <a:ea typeface="Work Sans"/>
                <a:cs typeface="Work Sans"/>
                <a:sym typeface="Work Sans"/>
              </a:rPr>
              <a:t>Nommer des scrutateurs </a:t>
            </a:r>
            <a:endParaRPr sz="1000"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0" l="3462" r="5430" t="0"/>
          <a:stretch/>
        </p:blipFill>
        <p:spPr>
          <a:xfrm>
            <a:off x="7949150" y="127130"/>
            <a:ext cx="1051949" cy="40147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 b="1">
                <a:solidFill>
                  <a:srgbClr val="6CAA84"/>
                </a:solidFill>
              </a:defRPr>
            </a:lvl1pPr>
            <a:lvl2pPr lvl="1">
              <a:buNone/>
              <a:defRPr b="1">
                <a:solidFill>
                  <a:srgbClr val="6CAA84"/>
                </a:solidFill>
              </a:defRPr>
            </a:lvl2pPr>
            <a:lvl3pPr lvl="2">
              <a:buNone/>
              <a:defRPr b="1">
                <a:solidFill>
                  <a:srgbClr val="6CAA84"/>
                </a:solidFill>
              </a:defRPr>
            </a:lvl3pPr>
            <a:lvl4pPr lvl="3">
              <a:buNone/>
              <a:defRPr b="1">
                <a:solidFill>
                  <a:srgbClr val="6CAA84"/>
                </a:solidFill>
              </a:defRPr>
            </a:lvl4pPr>
            <a:lvl5pPr lvl="4">
              <a:buNone/>
              <a:defRPr b="1">
                <a:solidFill>
                  <a:srgbClr val="6CAA84"/>
                </a:solidFill>
              </a:defRPr>
            </a:lvl5pPr>
            <a:lvl6pPr lvl="5">
              <a:buNone/>
              <a:defRPr b="1">
                <a:solidFill>
                  <a:srgbClr val="6CAA84"/>
                </a:solidFill>
              </a:defRPr>
            </a:lvl6pPr>
            <a:lvl7pPr lvl="6">
              <a:buNone/>
              <a:defRPr b="1">
                <a:solidFill>
                  <a:srgbClr val="6CAA84"/>
                </a:solidFill>
              </a:defRPr>
            </a:lvl7pPr>
            <a:lvl8pPr lvl="7">
              <a:buNone/>
              <a:defRPr b="1">
                <a:solidFill>
                  <a:srgbClr val="6CAA84"/>
                </a:solidFill>
              </a:defRPr>
            </a:lvl8pPr>
            <a:lvl9pPr lvl="8">
              <a:buNone/>
              <a:defRPr b="1">
                <a:solidFill>
                  <a:srgbClr val="6CAA84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jp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5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Relationship Id="rId4" Type="http://schemas.openxmlformats.org/officeDocument/2006/relationships/image" Target="../media/image7.jpg"/><Relationship Id="rId5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Relationship Id="rId4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39.png"/><Relationship Id="rId5" Type="http://schemas.openxmlformats.org/officeDocument/2006/relationships/image" Target="../media/image3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Relationship Id="rId4" Type="http://schemas.openxmlformats.org/officeDocument/2006/relationships/image" Target="../media/image8.jpg"/><Relationship Id="rId5" Type="http://schemas.openxmlformats.org/officeDocument/2006/relationships/image" Target="../media/image1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8.png"/><Relationship Id="rId4" Type="http://schemas.openxmlformats.org/officeDocument/2006/relationships/image" Target="../media/image40.png"/><Relationship Id="rId5" Type="http://schemas.openxmlformats.org/officeDocument/2006/relationships/image" Target="../media/image3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3.png"/><Relationship Id="rId4" Type="http://schemas.openxmlformats.org/officeDocument/2006/relationships/image" Target="../media/image37.png"/><Relationship Id="rId5" Type="http://schemas.openxmlformats.org/officeDocument/2006/relationships/image" Target="../media/image19.png"/><Relationship Id="rId6" Type="http://schemas.openxmlformats.org/officeDocument/2006/relationships/image" Target="../media/image3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Relationship Id="rId4" Type="http://schemas.openxmlformats.org/officeDocument/2006/relationships/image" Target="../media/image17.png"/><Relationship Id="rId10" Type="http://schemas.openxmlformats.org/officeDocument/2006/relationships/image" Target="../media/image27.png"/><Relationship Id="rId9" Type="http://schemas.openxmlformats.org/officeDocument/2006/relationships/image" Target="../media/image28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24.png"/><Relationship Id="rId8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0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6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0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29505" l="0" r="0" t="28237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1431650" y="873300"/>
            <a:ext cx="6280200" cy="3303600"/>
          </a:xfrm>
          <a:prstGeom prst="roundRect">
            <a:avLst>
              <a:gd fmla="val 11917" name="adj"/>
            </a:avLst>
          </a:prstGeom>
          <a:solidFill>
            <a:srgbClr val="FFFFFF">
              <a:alpha val="678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Assemblée générale 2025</a:t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17.09.2026</a:t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0" l="3462" r="5430" t="0"/>
          <a:stretch/>
        </p:blipFill>
        <p:spPr>
          <a:xfrm>
            <a:off x="1663138" y="873300"/>
            <a:ext cx="5817724" cy="222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1142" y="1479350"/>
            <a:ext cx="3912000" cy="2934000"/>
          </a:xfrm>
          <a:prstGeom prst="roundRect">
            <a:avLst>
              <a:gd fmla="val 7188" name="adj"/>
            </a:avLst>
          </a:prstGeom>
          <a:noFill/>
          <a:ln>
            <a:noFill/>
          </a:ln>
        </p:spPr>
      </p:pic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387950" y="515050"/>
            <a:ext cx="21012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Ordre du jour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387950" y="1235900"/>
            <a:ext cx="4057200" cy="37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8901" lvl="0" marL="360001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Accueil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Approbation du PV de la dernière AG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Année 202</a:t>
            </a:r>
            <a:r>
              <a:rPr b="1" lang="fr">
                <a:latin typeface="Roboto"/>
                <a:ea typeface="Roboto"/>
                <a:cs typeface="Roboto"/>
                <a:sym typeface="Roboto"/>
              </a:rPr>
              <a:t>5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Rapport d’activités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Comptes annuels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Rapport des vérificateur·trices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Année 202</a:t>
            </a:r>
            <a:r>
              <a:rPr b="1" lang="fr">
                <a:latin typeface="Roboto"/>
                <a:ea typeface="Roboto"/>
                <a:cs typeface="Roboto"/>
                <a:sym typeface="Roboto"/>
              </a:rPr>
              <a:t>6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Programme et projets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Budget et cotisation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Élections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Comité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Vérificateur·trices des comptes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Divers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110975" y="1235900"/>
            <a:ext cx="397800" cy="26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CAA8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72" name="Google Shape;72;p15"/>
          <p:cNvSpPr/>
          <p:nvPr/>
        </p:nvSpPr>
        <p:spPr>
          <a:xfrm>
            <a:off x="387950" y="515050"/>
            <a:ext cx="15132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Accueil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387950" y="1514300"/>
            <a:ext cx="4275000" cy="27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8901" lvl="0" marL="360001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●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Liste des présences</a:t>
            </a:r>
            <a:r>
              <a:rPr lang="fr"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à remplir (une personne par ménage)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1" lvl="0" marL="360001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●"/>
            </a:pPr>
            <a:r>
              <a:rPr lang="fr">
                <a:latin typeface="Roboto Light"/>
                <a:ea typeface="Roboto Light"/>
                <a:cs typeface="Roboto Light"/>
                <a:sym typeface="Roboto Light"/>
              </a:rPr>
              <a:t>S</a:t>
            </a: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i vous souhaitez intervenir</a:t>
            </a:r>
            <a:r>
              <a:rPr lang="fr">
                <a:latin typeface="Roboto Light"/>
                <a:ea typeface="Roboto Light"/>
                <a:cs typeface="Roboto Light"/>
                <a:sym typeface="Roboto Light"/>
              </a:rPr>
              <a:t> : l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evez la main et présentez-vous </a:t>
            </a: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(prénom, nom, bâtiment)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1" lvl="0" marL="360001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●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Le PV est tenu par le secrétariat de l’association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1" lvl="0" marL="360001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fr">
                <a:latin typeface="Roboto Light"/>
                <a:ea typeface="Roboto Light"/>
                <a:cs typeface="Roboto Light"/>
                <a:sym typeface="Roboto Light"/>
              </a:rPr>
              <a:t>Décision à la majorité absolue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1" lvl="0" marL="360001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Roboto Light"/>
              <a:buChar char="●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Élection d’un·e scrutateur·trice pour compter les voix si nécessaire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4" name="Google Shape;74;p15" title="IMG_20220920_140114.jpg"/>
          <p:cNvPicPr preferRelativeResize="0"/>
          <p:nvPr/>
        </p:nvPicPr>
        <p:blipFill rotWithShape="1">
          <a:blip r:embed="rId3">
            <a:alphaModFix/>
          </a:blip>
          <a:srcRect b="1019" l="0" r="0" t="1029"/>
          <a:stretch/>
        </p:blipFill>
        <p:spPr>
          <a:xfrm>
            <a:off x="5505800" y="1133750"/>
            <a:ext cx="2680500" cy="3500700"/>
          </a:xfrm>
          <a:prstGeom prst="roundRect">
            <a:avLst>
              <a:gd fmla="val 7188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1142" y="1479350"/>
            <a:ext cx="3912000" cy="2934000"/>
          </a:xfrm>
          <a:prstGeom prst="roundRect">
            <a:avLst>
              <a:gd fmla="val 7188" name="adj"/>
            </a:avLst>
          </a:prstGeom>
          <a:noFill/>
          <a:ln>
            <a:noFill/>
          </a:ln>
        </p:spPr>
      </p:pic>
      <p:sp>
        <p:nvSpPr>
          <p:cNvPr id="80" name="Google Shape;80;p16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81" name="Google Shape;81;p16"/>
          <p:cNvSpPr/>
          <p:nvPr/>
        </p:nvSpPr>
        <p:spPr>
          <a:xfrm>
            <a:off x="387950" y="515050"/>
            <a:ext cx="21012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Ordre du jour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387950" y="1235900"/>
            <a:ext cx="4057200" cy="37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8901" lvl="0" marL="360001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Accueil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Approbation du PV de la dernière AG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Année 202</a:t>
            </a:r>
            <a:r>
              <a:rPr b="1" lang="fr">
                <a:latin typeface="Roboto"/>
                <a:ea typeface="Roboto"/>
                <a:cs typeface="Roboto"/>
                <a:sym typeface="Roboto"/>
              </a:rPr>
              <a:t>5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Rapport d’activités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Comptes annuels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Rapport des vérificateur·trices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Année 202</a:t>
            </a:r>
            <a:r>
              <a:rPr b="1" lang="fr">
                <a:latin typeface="Roboto"/>
                <a:ea typeface="Roboto"/>
                <a:cs typeface="Roboto"/>
                <a:sym typeface="Roboto"/>
              </a:rPr>
              <a:t>6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Programme et projets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Budget et cotisation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Élections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Comité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Vérificateur·trices des comptes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Divers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110975" y="1601775"/>
            <a:ext cx="397800" cy="26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CAA8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7" title="Capture d’écran 2026-04-17 à 14.39.38.png"/>
          <p:cNvPicPr preferRelativeResize="0"/>
          <p:nvPr/>
        </p:nvPicPr>
        <p:blipFill rotWithShape="1">
          <a:blip r:embed="rId3">
            <a:alphaModFix/>
          </a:blip>
          <a:srcRect b="0" l="583" r="583" t="0"/>
          <a:stretch/>
        </p:blipFill>
        <p:spPr>
          <a:xfrm>
            <a:off x="4885850" y="1220725"/>
            <a:ext cx="2062800" cy="29409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9" name="Google Shape;89;p17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90" name="Google Shape;90;p17"/>
          <p:cNvSpPr/>
          <p:nvPr/>
        </p:nvSpPr>
        <p:spPr>
          <a:xfrm>
            <a:off x="387950" y="515050"/>
            <a:ext cx="54012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Approbation du PV de la dernière AG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" name="Google Shape;91;p17"/>
          <p:cNvSpPr/>
          <p:nvPr/>
        </p:nvSpPr>
        <p:spPr>
          <a:xfrm>
            <a:off x="619575" y="2653850"/>
            <a:ext cx="3514200" cy="1111200"/>
          </a:xfrm>
          <a:prstGeom prst="roundRect">
            <a:avLst>
              <a:gd fmla="val 16667" name="adj"/>
            </a:avLst>
          </a:prstGeom>
          <a:solidFill>
            <a:srgbClr val="6CAA84">
              <a:alpha val="39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Est-ce que les personnes ici présentes </a:t>
            </a:r>
            <a:r>
              <a:rPr b="1" lang="fr" sz="1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valident</a:t>
            </a:r>
            <a:r>
              <a:rPr lang="fr" sz="1600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 le procès-verbal de la dernière AG ?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92" name="Google Shape;92;p17" title="Capture d’écran 2026-04-17 à 14.39.54.png"/>
          <p:cNvPicPr preferRelativeResize="0"/>
          <p:nvPr/>
        </p:nvPicPr>
        <p:blipFill rotWithShape="1">
          <a:blip r:embed="rId4">
            <a:alphaModFix/>
          </a:blip>
          <a:srcRect b="0" l="583" r="583" t="0"/>
          <a:stretch/>
        </p:blipFill>
        <p:spPr>
          <a:xfrm>
            <a:off x="5716953" y="1478470"/>
            <a:ext cx="2062800" cy="29409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3" name="Google Shape;93;p17" title="Capture d’écran 2026-04-17 à 14.40.08.png"/>
          <p:cNvPicPr preferRelativeResize="0"/>
          <p:nvPr/>
        </p:nvPicPr>
        <p:blipFill rotWithShape="1">
          <a:blip r:embed="rId5">
            <a:alphaModFix/>
          </a:blip>
          <a:srcRect b="0" l="583" r="583" t="0"/>
          <a:stretch/>
        </p:blipFill>
        <p:spPr>
          <a:xfrm>
            <a:off x="6548055" y="1736215"/>
            <a:ext cx="2062800" cy="29409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4" name="Google Shape;94;p17"/>
          <p:cNvSpPr/>
          <p:nvPr/>
        </p:nvSpPr>
        <p:spPr>
          <a:xfrm>
            <a:off x="3633075" y="2390550"/>
            <a:ext cx="775500" cy="5169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6CAA84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?</a:t>
            </a:r>
            <a:endParaRPr b="1" sz="2400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1142" y="1479350"/>
            <a:ext cx="3912000" cy="2934000"/>
          </a:xfrm>
          <a:prstGeom prst="roundRect">
            <a:avLst>
              <a:gd fmla="val 7188" name="adj"/>
            </a:avLst>
          </a:prstGeom>
          <a:noFill/>
          <a:ln>
            <a:noFill/>
          </a:ln>
        </p:spPr>
      </p:pic>
      <p:sp>
        <p:nvSpPr>
          <p:cNvPr id="100" name="Google Shape;100;p18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01" name="Google Shape;101;p18"/>
          <p:cNvSpPr/>
          <p:nvPr/>
        </p:nvSpPr>
        <p:spPr>
          <a:xfrm>
            <a:off x="387950" y="515050"/>
            <a:ext cx="21012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Ordre du jour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2" name="Google Shape;102;p18"/>
          <p:cNvSpPr txBox="1"/>
          <p:nvPr/>
        </p:nvSpPr>
        <p:spPr>
          <a:xfrm>
            <a:off x="387950" y="1235900"/>
            <a:ext cx="4057200" cy="37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8901" lvl="0" marL="360001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Accueil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Approbation du PV de la dernière AG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Année 202</a:t>
            </a:r>
            <a:r>
              <a:rPr b="1" lang="fr">
                <a:latin typeface="Roboto"/>
                <a:ea typeface="Roboto"/>
                <a:cs typeface="Roboto"/>
                <a:sym typeface="Roboto"/>
              </a:rPr>
              <a:t>5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Rapport d’activités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Comptes annuels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Rapport des vérificateur·trices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Année 202</a:t>
            </a:r>
            <a:r>
              <a:rPr b="1" lang="fr">
                <a:latin typeface="Roboto"/>
                <a:ea typeface="Roboto"/>
                <a:cs typeface="Roboto"/>
                <a:sym typeface="Roboto"/>
              </a:rPr>
              <a:t>6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Programme et projets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Budget et cotisation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Élections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Comité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Vérificateur·trices des comptes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Divers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" name="Google Shape;103;p18"/>
          <p:cNvSpPr/>
          <p:nvPr/>
        </p:nvSpPr>
        <p:spPr>
          <a:xfrm>
            <a:off x="110975" y="1931750"/>
            <a:ext cx="397800" cy="26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CAA8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/>
          <p:nvPr/>
        </p:nvSpPr>
        <p:spPr>
          <a:xfrm>
            <a:off x="412675" y="4312950"/>
            <a:ext cx="8318700" cy="555600"/>
          </a:xfrm>
          <a:prstGeom prst="rect">
            <a:avLst/>
          </a:prstGeom>
          <a:noFill/>
          <a:ln cap="flat" cmpd="sng" w="9525">
            <a:solidFill>
              <a:srgbClr val="6CAA8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L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e bilan 2025 est </a:t>
            </a:r>
            <a:r>
              <a:rPr b="1" lang="fr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positif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, 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même si certaines initiatives n’ont pas eu l’effet escompté (Noël en deux temps, atelier de tri…). Les nouveaux membres ont fait du bien à la dynamique et l’organisation du comité.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09" name="Google Shape;109;p19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10" name="Google Shape;110;p19"/>
          <p:cNvSpPr/>
          <p:nvPr/>
        </p:nvSpPr>
        <p:spPr>
          <a:xfrm>
            <a:off x="387950" y="515050"/>
            <a:ext cx="20871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Année 2025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1" name="Google Shape;111;p19"/>
          <p:cNvSpPr txBox="1"/>
          <p:nvPr/>
        </p:nvSpPr>
        <p:spPr>
          <a:xfrm>
            <a:off x="2535100" y="4964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r" sz="18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Rapports d’activités</a:t>
            </a:r>
            <a:endParaRPr sz="18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19"/>
          <p:cNvSpPr/>
          <p:nvPr/>
        </p:nvSpPr>
        <p:spPr>
          <a:xfrm>
            <a:off x="412671" y="1750325"/>
            <a:ext cx="2709300" cy="1115400"/>
          </a:xfrm>
          <a:prstGeom prst="roundRect">
            <a:avLst>
              <a:gd fmla="val 16667" name="adj"/>
            </a:avLst>
          </a:prstGeom>
          <a:solidFill>
            <a:srgbClr val="6CAA84">
              <a:alpha val="39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Nouveaux événements !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Halloween, atelier tri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" name="Google Shape;113;p19"/>
          <p:cNvSpPr/>
          <p:nvPr/>
        </p:nvSpPr>
        <p:spPr>
          <a:xfrm>
            <a:off x="3217351" y="1750325"/>
            <a:ext cx="2709300" cy="1115400"/>
          </a:xfrm>
          <a:prstGeom prst="roundRect">
            <a:avLst>
              <a:gd fmla="val 16667" name="adj"/>
            </a:avLst>
          </a:prstGeom>
          <a:solidFill>
            <a:srgbClr val="6CAA84">
              <a:alpha val="39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Dynamisation </a:t>
            </a:r>
            <a:r>
              <a:rPr b="1" lang="fr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r>
              <a:rPr b="1" lang="fr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jardins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avec un spécialiste externe :)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14" name="Google Shape;114;p19"/>
          <p:cNvSpPr/>
          <p:nvPr/>
        </p:nvSpPr>
        <p:spPr>
          <a:xfrm>
            <a:off x="6022025" y="1750332"/>
            <a:ext cx="2709300" cy="1115400"/>
          </a:xfrm>
          <a:prstGeom prst="roundRect">
            <a:avLst>
              <a:gd fmla="val 16667" name="adj"/>
            </a:avLst>
          </a:prstGeom>
          <a:solidFill>
            <a:srgbClr val="6CAA84">
              <a:alpha val="39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Amélioration 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du Salon </a:t>
            </a:r>
            <a:b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des Voisin·es </a:t>
            </a:r>
            <a:b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(règlement, équipements)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19"/>
          <p:cNvSpPr/>
          <p:nvPr/>
        </p:nvSpPr>
        <p:spPr>
          <a:xfrm>
            <a:off x="1815033" y="2954732"/>
            <a:ext cx="2709300" cy="1115400"/>
          </a:xfrm>
          <a:prstGeom prst="roundRect">
            <a:avLst>
              <a:gd fmla="val 16667" name="adj"/>
            </a:avLst>
          </a:prstGeom>
          <a:solidFill>
            <a:srgbClr val="6CAA84">
              <a:alpha val="39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Des nouvelles </a:t>
            </a:r>
            <a:r>
              <a:rPr b="1" lang="fr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collaborations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avec Articom, Pro Senectute </a:t>
            </a:r>
            <a:b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et Coeur d’artichauts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16" name="Google Shape;116;p19"/>
          <p:cNvSpPr txBox="1"/>
          <p:nvPr/>
        </p:nvSpPr>
        <p:spPr>
          <a:xfrm>
            <a:off x="387950" y="1270900"/>
            <a:ext cx="15993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fr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Bilan général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17" name="Google Shape;117;p19"/>
          <p:cNvSpPr/>
          <p:nvPr/>
        </p:nvSpPr>
        <p:spPr>
          <a:xfrm>
            <a:off x="4619683" y="2974282"/>
            <a:ext cx="2709300" cy="1115400"/>
          </a:xfrm>
          <a:prstGeom prst="roundRect">
            <a:avLst>
              <a:gd fmla="val 16667" name="adj"/>
            </a:avLst>
          </a:prstGeom>
          <a:solidFill>
            <a:srgbClr val="6CAA84">
              <a:alpha val="39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Décès d’</a:t>
            </a:r>
            <a:r>
              <a:rPr b="1" lang="fr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Eliane Meystre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, membre fondatrice et investie de l’association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23" name="Google Shape;123;p20"/>
          <p:cNvSpPr txBox="1"/>
          <p:nvPr/>
        </p:nvSpPr>
        <p:spPr>
          <a:xfrm>
            <a:off x="387950" y="1270900"/>
            <a:ext cx="47073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fr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Avril 2025 : Ouverture des jardins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24" name="Google Shape;12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925" y="1917848"/>
            <a:ext cx="3796288" cy="2847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46499" y="1917838"/>
            <a:ext cx="2135415" cy="2847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53200" y="1917850"/>
            <a:ext cx="2135424" cy="2847232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0"/>
          <p:cNvSpPr/>
          <p:nvPr/>
        </p:nvSpPr>
        <p:spPr>
          <a:xfrm>
            <a:off x="387950" y="515050"/>
            <a:ext cx="20871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Année 2025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" name="Google Shape;128;p20"/>
          <p:cNvSpPr txBox="1"/>
          <p:nvPr/>
        </p:nvSpPr>
        <p:spPr>
          <a:xfrm>
            <a:off x="2535100" y="4964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r" sz="18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Rapports d’activités</a:t>
            </a:r>
            <a:endParaRPr sz="18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34" name="Google Shape;134;p21"/>
          <p:cNvSpPr txBox="1"/>
          <p:nvPr/>
        </p:nvSpPr>
        <p:spPr>
          <a:xfrm>
            <a:off x="387950" y="1270900"/>
            <a:ext cx="47073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fr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Mai 2025 : Fête des voisins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35" name="Google Shape;13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50" y="1757500"/>
            <a:ext cx="4196876" cy="314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9438" y="1091950"/>
            <a:ext cx="2859909" cy="381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1"/>
          <p:cNvSpPr/>
          <p:nvPr/>
        </p:nvSpPr>
        <p:spPr>
          <a:xfrm>
            <a:off x="387950" y="515050"/>
            <a:ext cx="20871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Année 2025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p21"/>
          <p:cNvSpPr txBox="1"/>
          <p:nvPr/>
        </p:nvSpPr>
        <p:spPr>
          <a:xfrm>
            <a:off x="2535100" y="4964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r" sz="18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Rapports d’activités</a:t>
            </a:r>
            <a:endParaRPr sz="18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44" name="Google Shape;144;p22"/>
          <p:cNvSpPr txBox="1"/>
          <p:nvPr/>
        </p:nvSpPr>
        <p:spPr>
          <a:xfrm>
            <a:off x="387950" y="1270900"/>
            <a:ext cx="43794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fr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Août 2025 : Marché d’été des commerçant·es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45" name="Google Shape;14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625" y="4031250"/>
            <a:ext cx="963450" cy="963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2"/>
          <p:cNvSpPr txBox="1"/>
          <p:nvPr/>
        </p:nvSpPr>
        <p:spPr>
          <a:xfrm>
            <a:off x="1655750" y="4300725"/>
            <a:ext cx="1380900" cy="4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r" sz="1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Événement organisé par Articom</a:t>
            </a:r>
            <a:endParaRPr sz="10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47" name="Google Shape;14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5575" y="1652150"/>
            <a:ext cx="3109402" cy="2332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27025" y="1652150"/>
            <a:ext cx="5050290" cy="233205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2"/>
          <p:cNvSpPr/>
          <p:nvPr/>
        </p:nvSpPr>
        <p:spPr>
          <a:xfrm>
            <a:off x="387950" y="515050"/>
            <a:ext cx="20871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Année 2025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" name="Google Shape;150;p22"/>
          <p:cNvSpPr txBox="1"/>
          <p:nvPr/>
        </p:nvSpPr>
        <p:spPr>
          <a:xfrm>
            <a:off x="2535100" y="4964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r" sz="18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Rapports d’activités</a:t>
            </a:r>
            <a:endParaRPr sz="18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3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56" name="Google Shape;156;p23"/>
          <p:cNvSpPr txBox="1"/>
          <p:nvPr/>
        </p:nvSpPr>
        <p:spPr>
          <a:xfrm>
            <a:off x="387950" y="1270900"/>
            <a:ext cx="70368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fr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Septembre 2025 : Atelier déchets et recyclage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57" name="Google Shape;15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57500"/>
            <a:ext cx="2425200" cy="32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0000" y="1757500"/>
            <a:ext cx="4311476" cy="323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93868" y="2175813"/>
            <a:ext cx="1797732" cy="2396976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3"/>
          <p:cNvSpPr/>
          <p:nvPr/>
        </p:nvSpPr>
        <p:spPr>
          <a:xfrm>
            <a:off x="387950" y="515050"/>
            <a:ext cx="20871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Année 2025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1" name="Google Shape;161;p23"/>
          <p:cNvSpPr txBox="1"/>
          <p:nvPr/>
        </p:nvSpPr>
        <p:spPr>
          <a:xfrm>
            <a:off x="2535100" y="4964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r" sz="18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Rapports d’activités</a:t>
            </a:r>
            <a:endParaRPr sz="18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4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67" name="Google Shape;167;p24"/>
          <p:cNvSpPr txBox="1"/>
          <p:nvPr/>
        </p:nvSpPr>
        <p:spPr>
          <a:xfrm>
            <a:off x="387950" y="1270900"/>
            <a:ext cx="45258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fr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Octobre 2025 : Hivernage des jardins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68" name="Google Shape;16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50" y="1757500"/>
            <a:ext cx="4311465" cy="323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3750" y="804249"/>
            <a:ext cx="3140125" cy="4186849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4"/>
          <p:cNvSpPr/>
          <p:nvPr/>
        </p:nvSpPr>
        <p:spPr>
          <a:xfrm>
            <a:off x="387950" y="515050"/>
            <a:ext cx="20871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Année 2025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1" name="Google Shape;171;p24"/>
          <p:cNvSpPr txBox="1"/>
          <p:nvPr/>
        </p:nvSpPr>
        <p:spPr>
          <a:xfrm>
            <a:off x="2535100" y="4964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r" sz="18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Rapports d’activités</a:t>
            </a:r>
            <a:endParaRPr sz="18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5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77" name="Google Shape;177;p25"/>
          <p:cNvSpPr txBox="1"/>
          <p:nvPr/>
        </p:nvSpPr>
        <p:spPr>
          <a:xfrm>
            <a:off x="387950" y="1270900"/>
            <a:ext cx="45258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fr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Octobre 2025 : Halloween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78" name="Google Shape;17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0537" y="572099"/>
            <a:ext cx="3244788" cy="432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800" y="1662150"/>
            <a:ext cx="2425202" cy="3233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18389" y="1993500"/>
            <a:ext cx="2183747" cy="2911662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5"/>
          <p:cNvSpPr/>
          <p:nvPr/>
        </p:nvSpPr>
        <p:spPr>
          <a:xfrm>
            <a:off x="387950" y="515050"/>
            <a:ext cx="20871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Année 2025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p25"/>
          <p:cNvSpPr txBox="1"/>
          <p:nvPr/>
        </p:nvSpPr>
        <p:spPr>
          <a:xfrm>
            <a:off x="2535100" y="4964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r" sz="18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Rapports d’activités</a:t>
            </a:r>
            <a:endParaRPr sz="18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6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88" name="Google Shape;188;p26"/>
          <p:cNvSpPr txBox="1"/>
          <p:nvPr/>
        </p:nvSpPr>
        <p:spPr>
          <a:xfrm>
            <a:off x="387950" y="1270900"/>
            <a:ext cx="45258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fr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Décembre 2025 : Atelier de Noël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89" name="Google Shape;18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5550" y="1049175"/>
            <a:ext cx="2891946" cy="3855974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6"/>
          <p:cNvSpPr/>
          <p:nvPr/>
        </p:nvSpPr>
        <p:spPr>
          <a:xfrm>
            <a:off x="387950" y="515050"/>
            <a:ext cx="20871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Année 2025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p26"/>
          <p:cNvSpPr txBox="1"/>
          <p:nvPr/>
        </p:nvSpPr>
        <p:spPr>
          <a:xfrm>
            <a:off x="2535100" y="4964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r" sz="18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Rapports d’activités</a:t>
            </a:r>
            <a:endParaRPr sz="18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97" name="Google Shape;197;p27"/>
          <p:cNvSpPr txBox="1"/>
          <p:nvPr/>
        </p:nvSpPr>
        <p:spPr>
          <a:xfrm>
            <a:off x="387950" y="1270900"/>
            <a:ext cx="45258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fr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Décembre 2025 : Noël de Gruvatiez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98" name="Google Shape;19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52" y="1646721"/>
            <a:ext cx="2081499" cy="2775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1323" y="1775576"/>
            <a:ext cx="1760400" cy="3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4" y="1646722"/>
            <a:ext cx="2347173" cy="31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19450" y="1775575"/>
            <a:ext cx="1760400" cy="3129596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7"/>
          <p:cNvSpPr/>
          <p:nvPr/>
        </p:nvSpPr>
        <p:spPr>
          <a:xfrm>
            <a:off x="387950" y="515050"/>
            <a:ext cx="20871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Année 2025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3" name="Google Shape;203;p27"/>
          <p:cNvSpPr txBox="1"/>
          <p:nvPr/>
        </p:nvSpPr>
        <p:spPr>
          <a:xfrm>
            <a:off x="2535100" y="4964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r" sz="18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Rapports d’activités</a:t>
            </a:r>
            <a:endParaRPr sz="18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8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09" name="Google Shape;209;p28"/>
          <p:cNvSpPr/>
          <p:nvPr/>
        </p:nvSpPr>
        <p:spPr>
          <a:xfrm>
            <a:off x="387950" y="515050"/>
            <a:ext cx="24876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Collaborations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10" name="Google Shape;210;p28"/>
          <p:cNvGrpSpPr/>
          <p:nvPr/>
        </p:nvGrpSpPr>
        <p:grpSpPr>
          <a:xfrm>
            <a:off x="630675" y="1378425"/>
            <a:ext cx="1614300" cy="1691675"/>
            <a:chOff x="630675" y="1378425"/>
            <a:chExt cx="1614300" cy="1691675"/>
          </a:xfrm>
        </p:grpSpPr>
        <p:pic>
          <p:nvPicPr>
            <p:cNvPr id="211" name="Google Shape;211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956100" y="1378425"/>
              <a:ext cx="963450" cy="9634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" name="Google Shape;212;p28"/>
            <p:cNvSpPr txBox="1"/>
            <p:nvPr/>
          </p:nvSpPr>
          <p:spPr>
            <a:xfrm>
              <a:off x="630675" y="2446100"/>
              <a:ext cx="16143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fr" sz="1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Pour le marché d’été et d’hiver, et les idées de décoration du quartier</a:t>
              </a:r>
              <a:endParaRPr sz="1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213" name="Google Shape;213;p28"/>
          <p:cNvGrpSpPr/>
          <p:nvPr/>
        </p:nvGrpSpPr>
        <p:grpSpPr>
          <a:xfrm>
            <a:off x="6465887" y="1178927"/>
            <a:ext cx="1750870" cy="1772778"/>
            <a:chOff x="6618264" y="1310875"/>
            <a:chExt cx="1614300" cy="1634499"/>
          </a:xfrm>
        </p:grpSpPr>
        <p:pic>
          <p:nvPicPr>
            <p:cNvPr id="214" name="Google Shape;214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819467" y="1984925"/>
              <a:ext cx="1211894" cy="424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" name="Google Shape;215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098305" y="1310875"/>
              <a:ext cx="654225" cy="6740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" name="Google Shape;216;p28"/>
            <p:cNvSpPr txBox="1"/>
            <p:nvPr/>
          </p:nvSpPr>
          <p:spPr>
            <a:xfrm>
              <a:off x="6618264" y="2520874"/>
              <a:ext cx="1614300" cy="42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9575" lIns="99150" spcFirstLastPara="1" rIns="99150" wrap="square" tIns="49575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1085"/>
                </a:spcAft>
                <a:buNone/>
              </a:pPr>
              <a:r>
                <a:rPr lang="fr" sz="1085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Pour nos différents apéritifs et événements</a:t>
              </a:r>
              <a:endParaRPr sz="1085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217" name="Google Shape;217;p28"/>
          <p:cNvGrpSpPr/>
          <p:nvPr/>
        </p:nvGrpSpPr>
        <p:grpSpPr>
          <a:xfrm>
            <a:off x="7049202" y="3433314"/>
            <a:ext cx="1750870" cy="1357322"/>
            <a:chOff x="1792800" y="3653700"/>
            <a:chExt cx="1614300" cy="1251450"/>
          </a:xfrm>
        </p:grpSpPr>
        <p:pic>
          <p:nvPicPr>
            <p:cNvPr id="218" name="Google Shape;218;p2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939322" y="3653700"/>
              <a:ext cx="1321267" cy="424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" name="Google Shape;219;p28"/>
            <p:cNvSpPr txBox="1"/>
            <p:nvPr/>
          </p:nvSpPr>
          <p:spPr>
            <a:xfrm>
              <a:off x="1792800" y="4281150"/>
              <a:ext cx="16143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9575" lIns="99150" spcFirstLastPara="1" rIns="99150" wrap="square" tIns="49575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1085"/>
                </a:spcAft>
                <a:buNone/>
              </a:pPr>
              <a:r>
                <a:rPr lang="fr" sz="1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Pour l’accompagnement général de l’association et du quartier</a:t>
              </a:r>
              <a:endParaRPr sz="1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220" name="Google Shape;220;p28"/>
          <p:cNvGrpSpPr/>
          <p:nvPr/>
        </p:nvGrpSpPr>
        <p:grpSpPr>
          <a:xfrm>
            <a:off x="4756575" y="3360115"/>
            <a:ext cx="1858500" cy="1430310"/>
            <a:chOff x="3652350" y="3360115"/>
            <a:chExt cx="1858500" cy="1430310"/>
          </a:xfrm>
        </p:grpSpPr>
        <p:sp>
          <p:nvSpPr>
            <p:cNvPr id="221" name="Google Shape;221;p28"/>
            <p:cNvSpPr txBox="1"/>
            <p:nvPr/>
          </p:nvSpPr>
          <p:spPr>
            <a:xfrm>
              <a:off x="3652350" y="4166425"/>
              <a:ext cx="18585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fr" sz="1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Pour la coordination sur l’ensemble du quartier</a:t>
              </a:r>
              <a:endParaRPr sz="1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  <p:pic>
          <p:nvPicPr>
            <p:cNvPr id="222" name="Google Shape;222;p2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652350" y="3360115"/>
              <a:ext cx="1858375" cy="6272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3" name="Google Shape;223;p28"/>
          <p:cNvGrpSpPr/>
          <p:nvPr/>
        </p:nvGrpSpPr>
        <p:grpSpPr>
          <a:xfrm>
            <a:off x="2959900" y="1378425"/>
            <a:ext cx="2771425" cy="1614255"/>
            <a:chOff x="2959900" y="1378425"/>
            <a:chExt cx="2771425" cy="1614255"/>
          </a:xfrm>
        </p:grpSpPr>
        <p:pic>
          <p:nvPicPr>
            <p:cNvPr id="224" name="Google Shape;224;p28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2959900" y="1378425"/>
              <a:ext cx="2771425" cy="912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" name="Google Shape;225;p28"/>
            <p:cNvSpPr txBox="1"/>
            <p:nvPr/>
          </p:nvSpPr>
          <p:spPr>
            <a:xfrm>
              <a:off x="3526358" y="2532180"/>
              <a:ext cx="1750800" cy="46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9575" lIns="99150" spcFirstLastPara="1" rIns="99150" wrap="square" tIns="49575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1085"/>
                </a:spcAft>
                <a:buNone/>
              </a:pPr>
              <a:r>
                <a:rPr lang="fr" sz="1085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Pour offrir un espace à des activités seniors</a:t>
              </a:r>
              <a:endParaRPr sz="1085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grpSp>
        <p:nvGrpSpPr>
          <p:cNvPr id="226" name="Google Shape;226;p28"/>
          <p:cNvGrpSpPr/>
          <p:nvPr/>
        </p:nvGrpSpPr>
        <p:grpSpPr>
          <a:xfrm>
            <a:off x="630675" y="3538975"/>
            <a:ext cx="3397325" cy="1241650"/>
            <a:chOff x="630675" y="3538975"/>
            <a:chExt cx="3397325" cy="1241650"/>
          </a:xfrm>
        </p:grpSpPr>
        <p:pic>
          <p:nvPicPr>
            <p:cNvPr id="227" name="Google Shape;227;p28" title="Capture d’écran 2026-02-10 à 13.45.28.png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30675" y="3538975"/>
              <a:ext cx="3397325" cy="3225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" name="Google Shape;228;p28"/>
            <p:cNvSpPr txBox="1"/>
            <p:nvPr/>
          </p:nvSpPr>
          <p:spPr>
            <a:xfrm>
              <a:off x="1330447" y="4156625"/>
              <a:ext cx="18585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fr" sz="1000">
                  <a:solidFill>
                    <a:schemeClr val="dk1"/>
                  </a:solidFill>
                  <a:latin typeface="Roboto Light"/>
                  <a:ea typeface="Roboto Light"/>
                  <a:cs typeface="Roboto Light"/>
                  <a:sym typeface="Roboto Light"/>
                </a:rPr>
                <a:t>Pour l’ouverture et l’hivernage des jardins</a:t>
              </a:r>
              <a:endParaRPr sz="1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endParaRPr>
            </a:p>
          </p:txBody>
        </p:sp>
      </p:grpSp>
      <p:pic>
        <p:nvPicPr>
          <p:cNvPr id="229" name="Google Shape;229;p28"/>
          <p:cNvPicPr preferRelativeResize="0"/>
          <p:nvPr/>
        </p:nvPicPr>
        <p:blipFill rotWithShape="1">
          <a:blip r:embed="rId10">
            <a:alphaModFix/>
          </a:blip>
          <a:srcRect b="29950" l="0" r="0" t="23040"/>
          <a:stretch/>
        </p:blipFill>
        <p:spPr>
          <a:xfrm>
            <a:off x="6813238" y="680212"/>
            <a:ext cx="1056143" cy="49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9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35" name="Google Shape;235;p29"/>
          <p:cNvSpPr txBox="1"/>
          <p:nvPr/>
        </p:nvSpPr>
        <p:spPr>
          <a:xfrm>
            <a:off x="387950" y="1270900"/>
            <a:ext cx="49581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Compte de résultats du 01.01.2025 au 31.12.2025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6" name="Google Shape;236;p29"/>
          <p:cNvSpPr/>
          <p:nvPr/>
        </p:nvSpPr>
        <p:spPr>
          <a:xfrm>
            <a:off x="387950" y="515050"/>
            <a:ext cx="20871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Année 2025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7" name="Google Shape;237;p29"/>
          <p:cNvSpPr txBox="1"/>
          <p:nvPr/>
        </p:nvSpPr>
        <p:spPr>
          <a:xfrm>
            <a:off x="2535100" y="496450"/>
            <a:ext cx="2142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r" sz="18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Comptes annuels</a:t>
            </a:r>
            <a:endParaRPr sz="18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8" name="Google Shape;238;p29" title="Capture d’écran 2026-09-08 à 10.03.5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50" y="1671550"/>
            <a:ext cx="7856336" cy="32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0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44" name="Google Shape;244;p30"/>
          <p:cNvSpPr txBox="1"/>
          <p:nvPr/>
        </p:nvSpPr>
        <p:spPr>
          <a:xfrm>
            <a:off x="387950" y="1270900"/>
            <a:ext cx="45258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fr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Bilan au 31.12.2025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45" name="Google Shape;245;p30"/>
          <p:cNvSpPr/>
          <p:nvPr/>
        </p:nvSpPr>
        <p:spPr>
          <a:xfrm>
            <a:off x="387950" y="515050"/>
            <a:ext cx="20871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Année 2025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6" name="Google Shape;246;p30"/>
          <p:cNvSpPr txBox="1"/>
          <p:nvPr/>
        </p:nvSpPr>
        <p:spPr>
          <a:xfrm>
            <a:off x="2535100" y="4964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r" sz="18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Comptes annuels</a:t>
            </a:r>
            <a:endParaRPr sz="18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7" name="Google Shape;247;p30" title="Capture d’écran 2026-09-08 à 09.59.3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850" y="1661525"/>
            <a:ext cx="7439025" cy="321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1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53" name="Google Shape;253;p31"/>
          <p:cNvSpPr/>
          <p:nvPr/>
        </p:nvSpPr>
        <p:spPr>
          <a:xfrm>
            <a:off x="387950" y="515050"/>
            <a:ext cx="20871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Année 2025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4" name="Google Shape;254;p31"/>
          <p:cNvSpPr txBox="1"/>
          <p:nvPr/>
        </p:nvSpPr>
        <p:spPr>
          <a:xfrm>
            <a:off x="2535100" y="496450"/>
            <a:ext cx="3476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r" sz="18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Rapport des vérificateur·rices</a:t>
            </a:r>
            <a:endParaRPr sz="18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5" name="Google Shape;255;p31"/>
          <p:cNvSpPr/>
          <p:nvPr/>
        </p:nvSpPr>
        <p:spPr>
          <a:xfrm>
            <a:off x="2441450" y="2447150"/>
            <a:ext cx="4016400" cy="1042800"/>
          </a:xfrm>
          <a:prstGeom prst="roundRect">
            <a:avLst>
              <a:gd fmla="val 16667" name="adj"/>
            </a:avLst>
          </a:prstGeom>
          <a:solidFill>
            <a:srgbClr val="6CAA84">
              <a:alpha val="39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Est-ce que les personnes ici présentes  </a:t>
            </a:r>
            <a:r>
              <a:rPr b="1" lang="fr" sz="1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valident</a:t>
            </a:r>
            <a:r>
              <a:rPr lang="fr" sz="1600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 le rapport des vérificateur·trices des comptes ?</a:t>
            </a:r>
            <a:endParaRPr sz="1600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56" name="Google Shape;256;p31"/>
          <p:cNvSpPr/>
          <p:nvPr/>
        </p:nvSpPr>
        <p:spPr>
          <a:xfrm>
            <a:off x="5927025" y="2196925"/>
            <a:ext cx="775500" cy="5169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6CAA84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?</a:t>
            </a:r>
            <a:endParaRPr b="1" sz="2400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1142" y="1479350"/>
            <a:ext cx="3912000" cy="2934000"/>
          </a:xfrm>
          <a:prstGeom prst="roundRect">
            <a:avLst>
              <a:gd fmla="val 7188" name="adj"/>
            </a:avLst>
          </a:prstGeom>
          <a:noFill/>
          <a:ln>
            <a:noFill/>
          </a:ln>
        </p:spPr>
      </p:pic>
      <p:sp>
        <p:nvSpPr>
          <p:cNvPr id="262" name="Google Shape;262;p32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63" name="Google Shape;263;p32"/>
          <p:cNvSpPr/>
          <p:nvPr/>
        </p:nvSpPr>
        <p:spPr>
          <a:xfrm>
            <a:off x="387950" y="515050"/>
            <a:ext cx="21012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Ordre du jour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4" name="Google Shape;264;p32"/>
          <p:cNvSpPr txBox="1"/>
          <p:nvPr/>
        </p:nvSpPr>
        <p:spPr>
          <a:xfrm>
            <a:off x="387950" y="1235900"/>
            <a:ext cx="4057200" cy="37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8901" lvl="0" marL="360001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Accueil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Approbation du PV de la dernière AG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Année 202</a:t>
            </a:r>
            <a:r>
              <a:rPr b="1" lang="fr">
                <a:latin typeface="Roboto"/>
                <a:ea typeface="Roboto"/>
                <a:cs typeface="Roboto"/>
                <a:sym typeface="Roboto"/>
              </a:rPr>
              <a:t>5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Rapport d’activités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Comptes annuels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Rapport des vérificateur·trices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Année 202</a:t>
            </a:r>
            <a:r>
              <a:rPr b="1" lang="fr">
                <a:latin typeface="Roboto"/>
                <a:ea typeface="Roboto"/>
                <a:cs typeface="Roboto"/>
                <a:sym typeface="Roboto"/>
              </a:rPr>
              <a:t>6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Programme et projets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Budget et cotisation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Élections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Comité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Vérificateur·trices des comptes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Divers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5" name="Google Shape;265;p32"/>
          <p:cNvSpPr/>
          <p:nvPr/>
        </p:nvSpPr>
        <p:spPr>
          <a:xfrm>
            <a:off x="110975" y="3014975"/>
            <a:ext cx="397800" cy="26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CAA8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71" name="Google Shape;271;p33"/>
          <p:cNvSpPr txBox="1"/>
          <p:nvPr/>
        </p:nvSpPr>
        <p:spPr>
          <a:xfrm>
            <a:off x="387950" y="1260750"/>
            <a:ext cx="3788700" cy="32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Les événements organisés en 2026 seront : 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28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r>
              <a:rPr b="1" lang="fr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mars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: Réouverture des jardins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r>
              <a:rPr b="1" lang="fr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avril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: Pâques et chasse aux oeufs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29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r>
              <a:rPr b="1" lang="fr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mai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: Fête des Voisin·es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strike="sngStrike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14</a:t>
            </a:r>
            <a:r>
              <a:rPr lang="fr" strike="sng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r>
              <a:rPr b="1" lang="fr" strike="sngStrike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juin</a:t>
            </a:r>
            <a:r>
              <a:rPr lang="fr" strike="sng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: Vide dressing</a:t>
            </a:r>
            <a:endParaRPr strike="sng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29 août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: Marché estival Articom </a:t>
            </a:r>
            <a:endParaRPr strike="sng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72" name="Google Shape;272;p33"/>
          <p:cNvSpPr txBox="1"/>
          <p:nvPr/>
        </p:nvSpPr>
        <p:spPr>
          <a:xfrm>
            <a:off x="4572000" y="1955450"/>
            <a:ext cx="3788700" cy="23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17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r>
              <a:rPr b="1" lang="fr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septembre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: Assemblée générale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r>
              <a:rPr b="1" lang="fr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octobre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: Hivernage des jardins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31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r>
              <a:rPr b="1" lang="fr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octobre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: Halloween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r>
              <a:rPr b="1" lang="fr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décembre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: Atelier de Noël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12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r>
              <a:rPr b="1" lang="fr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décembre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: Noël de Gruvatiez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73" name="Google Shape;273;p33"/>
          <p:cNvSpPr txBox="1"/>
          <p:nvPr/>
        </p:nvSpPr>
        <p:spPr>
          <a:xfrm>
            <a:off x="2535100" y="4964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r" sz="18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Programme et projets</a:t>
            </a:r>
            <a:endParaRPr sz="18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4" name="Google Shape;274;p33"/>
          <p:cNvSpPr/>
          <p:nvPr/>
        </p:nvSpPr>
        <p:spPr>
          <a:xfrm>
            <a:off x="387950" y="515050"/>
            <a:ext cx="20871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Année 2026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4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80" name="Google Shape;280;p34"/>
          <p:cNvSpPr/>
          <p:nvPr/>
        </p:nvSpPr>
        <p:spPr>
          <a:xfrm>
            <a:off x="387950" y="515050"/>
            <a:ext cx="20871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Année 2026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1" name="Google Shape;281;p34"/>
          <p:cNvSpPr txBox="1"/>
          <p:nvPr/>
        </p:nvSpPr>
        <p:spPr>
          <a:xfrm>
            <a:off x="2535100" y="4964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r" sz="18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Programme et projets</a:t>
            </a:r>
            <a:endParaRPr sz="18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2" name="Google Shape;282;p34"/>
          <p:cNvSpPr txBox="1"/>
          <p:nvPr/>
        </p:nvSpPr>
        <p:spPr>
          <a:xfrm>
            <a:off x="387950" y="1270900"/>
            <a:ext cx="45258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fr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Défis pour</a:t>
            </a:r>
            <a:r>
              <a:rPr b="1" lang="fr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2026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83" name="Google Shape;283;p34"/>
          <p:cNvSpPr/>
          <p:nvPr/>
        </p:nvSpPr>
        <p:spPr>
          <a:xfrm>
            <a:off x="432400" y="2013350"/>
            <a:ext cx="2709300" cy="1115400"/>
          </a:xfrm>
          <a:prstGeom prst="roundRect">
            <a:avLst>
              <a:gd fmla="val 16667" name="adj"/>
            </a:avLst>
          </a:prstGeom>
          <a:solidFill>
            <a:srgbClr val="6CAA84">
              <a:alpha val="39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Organiser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les nouveaux </a:t>
            </a:r>
            <a:r>
              <a:rPr b="1" lang="fr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événements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imaginés</a:t>
            </a:r>
            <a:b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(Pâques, vide-grenier)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84" name="Google Shape;284;p34"/>
          <p:cNvSpPr/>
          <p:nvPr/>
        </p:nvSpPr>
        <p:spPr>
          <a:xfrm>
            <a:off x="6002296" y="2013350"/>
            <a:ext cx="2709300" cy="1115400"/>
          </a:xfrm>
          <a:prstGeom prst="roundRect">
            <a:avLst>
              <a:gd fmla="val 16667" name="adj"/>
            </a:avLst>
          </a:prstGeom>
          <a:solidFill>
            <a:srgbClr val="6CAA84">
              <a:alpha val="39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Continuer l’amélioration du</a:t>
            </a:r>
            <a:b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b="1" lang="fr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Salon des Voisin·es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5" name="Google Shape;285;p34"/>
          <p:cNvSpPr/>
          <p:nvPr/>
        </p:nvSpPr>
        <p:spPr>
          <a:xfrm>
            <a:off x="6022014" y="3207675"/>
            <a:ext cx="2709300" cy="1115400"/>
          </a:xfrm>
          <a:prstGeom prst="roundRect">
            <a:avLst>
              <a:gd fmla="val 16667" name="adj"/>
            </a:avLst>
          </a:prstGeom>
          <a:solidFill>
            <a:srgbClr val="6CAA84">
              <a:alpha val="39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Continuer à collaborer avec des entités externes pour </a:t>
            </a:r>
            <a:r>
              <a:rPr b="1" lang="fr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intégrer le quartier à la ville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6" name="Google Shape;286;p34"/>
          <p:cNvSpPr/>
          <p:nvPr/>
        </p:nvSpPr>
        <p:spPr>
          <a:xfrm>
            <a:off x="3217339" y="3207675"/>
            <a:ext cx="2709300" cy="1115400"/>
          </a:xfrm>
          <a:prstGeom prst="roundRect">
            <a:avLst>
              <a:gd fmla="val 16667" name="adj"/>
            </a:avLst>
          </a:prstGeom>
          <a:solidFill>
            <a:srgbClr val="6CAA84">
              <a:alpha val="39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Intégrer les nouveaux 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habitant·es du quartier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7" name="Google Shape;287;p34"/>
          <p:cNvSpPr/>
          <p:nvPr/>
        </p:nvSpPr>
        <p:spPr>
          <a:xfrm>
            <a:off x="3217346" y="2014050"/>
            <a:ext cx="2709300" cy="1115400"/>
          </a:xfrm>
          <a:prstGeom prst="roundRect">
            <a:avLst>
              <a:gd fmla="val 16667" name="adj"/>
            </a:avLst>
          </a:prstGeom>
          <a:solidFill>
            <a:srgbClr val="6CAA84">
              <a:alpha val="39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Décorer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le quartier à Halloween et Noël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8" name="Google Shape;288;p34"/>
          <p:cNvSpPr/>
          <p:nvPr/>
        </p:nvSpPr>
        <p:spPr>
          <a:xfrm>
            <a:off x="412675" y="3207675"/>
            <a:ext cx="2709300" cy="1115400"/>
          </a:xfrm>
          <a:prstGeom prst="roundRect">
            <a:avLst>
              <a:gd fmla="val 16667" name="adj"/>
            </a:avLst>
          </a:prstGeom>
          <a:solidFill>
            <a:srgbClr val="6CAA84">
              <a:alpha val="39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Améliorer le </a:t>
            </a:r>
            <a:r>
              <a:rPr b="1" lang="fr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fonctionnement</a:t>
            </a: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du comité et de l’association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5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94" name="Google Shape;294;p35"/>
          <p:cNvSpPr txBox="1"/>
          <p:nvPr/>
        </p:nvSpPr>
        <p:spPr>
          <a:xfrm>
            <a:off x="387950" y="1270900"/>
            <a:ext cx="45258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fr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Budget 2026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95" name="Google Shape;295;p35"/>
          <p:cNvSpPr/>
          <p:nvPr/>
        </p:nvSpPr>
        <p:spPr>
          <a:xfrm>
            <a:off x="387950" y="515050"/>
            <a:ext cx="20871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Année 2026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6" name="Google Shape;296;p35"/>
          <p:cNvSpPr txBox="1"/>
          <p:nvPr/>
        </p:nvSpPr>
        <p:spPr>
          <a:xfrm>
            <a:off x="2535100" y="4964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r" sz="18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Budget</a:t>
            </a:r>
            <a:endParaRPr sz="18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97" name="Google Shape;297;p35" title="Capture d’écran 2026-04-17 à 14.51.1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5100" y="1270900"/>
            <a:ext cx="5880874" cy="363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1142" y="1479350"/>
            <a:ext cx="3912000" cy="2934000"/>
          </a:xfrm>
          <a:prstGeom prst="roundRect">
            <a:avLst>
              <a:gd fmla="val 7188" name="adj"/>
            </a:avLst>
          </a:prstGeom>
          <a:noFill/>
          <a:ln>
            <a:noFill/>
          </a:ln>
        </p:spPr>
      </p:pic>
      <p:sp>
        <p:nvSpPr>
          <p:cNvPr id="303" name="Google Shape;303;p36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04" name="Google Shape;304;p36"/>
          <p:cNvSpPr/>
          <p:nvPr/>
        </p:nvSpPr>
        <p:spPr>
          <a:xfrm>
            <a:off x="387950" y="515050"/>
            <a:ext cx="21012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Ordre du jour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5" name="Google Shape;305;p36"/>
          <p:cNvSpPr txBox="1"/>
          <p:nvPr/>
        </p:nvSpPr>
        <p:spPr>
          <a:xfrm>
            <a:off x="387950" y="1235900"/>
            <a:ext cx="4057200" cy="37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8901" lvl="0" marL="360001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Accueil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Approbation du PV de la dernière AG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Année 202</a:t>
            </a:r>
            <a:r>
              <a:rPr b="1" lang="fr">
                <a:latin typeface="Roboto"/>
                <a:ea typeface="Roboto"/>
                <a:cs typeface="Roboto"/>
                <a:sym typeface="Roboto"/>
              </a:rPr>
              <a:t>5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Rapport d’activités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Comptes annuels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Rapport des vérificateur·trices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Année 202</a:t>
            </a:r>
            <a:r>
              <a:rPr b="1" lang="fr">
                <a:latin typeface="Roboto"/>
                <a:ea typeface="Roboto"/>
                <a:cs typeface="Roboto"/>
                <a:sym typeface="Roboto"/>
              </a:rPr>
              <a:t>6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Programme et projets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Budget et cotisation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Élections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Comité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Vérificateur·trices des comptes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Divers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6" name="Google Shape;306;p36"/>
          <p:cNvSpPr/>
          <p:nvPr/>
        </p:nvSpPr>
        <p:spPr>
          <a:xfrm>
            <a:off x="110975" y="3854300"/>
            <a:ext cx="397800" cy="26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CAA8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7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12" name="Google Shape;312;p37"/>
          <p:cNvSpPr/>
          <p:nvPr/>
        </p:nvSpPr>
        <p:spPr>
          <a:xfrm>
            <a:off x="387950" y="515050"/>
            <a:ext cx="16386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Élections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3" name="Google Shape;313;p37"/>
          <p:cNvSpPr txBox="1"/>
          <p:nvPr/>
        </p:nvSpPr>
        <p:spPr>
          <a:xfrm>
            <a:off x="387950" y="1270900"/>
            <a:ext cx="28245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fr" sz="1600">
                <a:latin typeface="Roboto"/>
                <a:ea typeface="Roboto"/>
                <a:cs typeface="Roboto"/>
                <a:sym typeface="Roboto"/>
              </a:rPr>
              <a:t>Structure du comité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14" name="Google Shape;314;p37"/>
          <p:cNvSpPr txBox="1"/>
          <p:nvPr/>
        </p:nvSpPr>
        <p:spPr>
          <a:xfrm>
            <a:off x="387950" y="1791800"/>
            <a:ext cx="4763100" cy="29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u="sng">
                <a:latin typeface="Roboto"/>
                <a:ea typeface="Roboto"/>
                <a:cs typeface="Roboto"/>
                <a:sym typeface="Roboto"/>
              </a:rPr>
              <a:t>M</a:t>
            </a:r>
            <a:r>
              <a:rPr b="1" lang="fr" u="sng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ission</a:t>
            </a:r>
            <a:endParaRPr b="1" u="sng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Stimuler et gérer les activités de l’association.</a:t>
            </a:r>
            <a:b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Minimum 4 séances par an</a:t>
            </a:r>
            <a:r>
              <a:rPr lang="fr">
                <a:latin typeface="Roboto Light"/>
                <a:ea typeface="Roboto Light"/>
                <a:cs typeface="Roboto Light"/>
                <a:sym typeface="Roboto Light"/>
              </a:rPr>
              <a:t> (présence min. 75%)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u="sng">
                <a:latin typeface="Roboto"/>
                <a:ea typeface="Roboto"/>
                <a:cs typeface="Roboto"/>
                <a:sym typeface="Roboto"/>
              </a:rPr>
              <a:t>Composition</a:t>
            </a:r>
            <a:endParaRPr b="1" u="sng"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fr">
                <a:latin typeface="Roboto Light"/>
                <a:ea typeface="Roboto Light"/>
                <a:cs typeface="Roboto Light"/>
                <a:sym typeface="Roboto Light"/>
              </a:rPr>
              <a:t>selon statuts : 5 à 9 membres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●"/>
            </a:pPr>
            <a:r>
              <a:rPr lang="fr">
                <a:latin typeface="Roboto Light"/>
                <a:ea typeface="Roboto Light"/>
                <a:cs typeface="Roboto Light"/>
                <a:sym typeface="Roboto Light"/>
              </a:rPr>
              <a:t>mais l’expérience actuelle montre que l’on fonctionne mieux à moins !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u="sng">
                <a:latin typeface="Roboto"/>
                <a:ea typeface="Roboto"/>
                <a:cs typeface="Roboto"/>
                <a:sym typeface="Roboto"/>
              </a:rPr>
              <a:t>Durée du mandat</a:t>
            </a:r>
            <a:endParaRPr b="1" u="sng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 Light"/>
                <a:ea typeface="Roboto Light"/>
                <a:cs typeface="Roboto Light"/>
                <a:sym typeface="Roboto Light"/>
              </a:rPr>
              <a:t>1 an</a:t>
            </a: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. Réélection possible.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315" name="Google Shape;31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2547" y="1505875"/>
            <a:ext cx="2980602" cy="293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8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21" name="Google Shape;321;p38"/>
          <p:cNvSpPr/>
          <p:nvPr/>
        </p:nvSpPr>
        <p:spPr>
          <a:xfrm>
            <a:off x="387950" y="515050"/>
            <a:ext cx="16386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Élections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2" name="Google Shape;322;p38"/>
          <p:cNvSpPr txBox="1"/>
          <p:nvPr/>
        </p:nvSpPr>
        <p:spPr>
          <a:xfrm>
            <a:off x="387950" y="1270900"/>
            <a:ext cx="28245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fr" sz="1600">
                <a:latin typeface="Roboto"/>
                <a:ea typeface="Roboto"/>
                <a:cs typeface="Roboto"/>
                <a:sym typeface="Roboto"/>
              </a:rPr>
              <a:t>État du comité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23" name="Google Shape;323;p38"/>
          <p:cNvSpPr txBox="1"/>
          <p:nvPr/>
        </p:nvSpPr>
        <p:spPr>
          <a:xfrm>
            <a:off x="1353850" y="1860935"/>
            <a:ext cx="1890600" cy="856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Liridona Ajvazi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 Light"/>
                <a:ea typeface="Roboto Light"/>
                <a:cs typeface="Roboto Light"/>
                <a:sym typeface="Roboto Light"/>
              </a:rPr>
              <a:t>Présidente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24" name="Google Shape;324;p38"/>
          <p:cNvSpPr txBox="1"/>
          <p:nvPr/>
        </p:nvSpPr>
        <p:spPr>
          <a:xfrm>
            <a:off x="3748108" y="1860935"/>
            <a:ext cx="1890600" cy="856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Sarah Menavakanda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 Light"/>
                <a:ea typeface="Roboto Light"/>
                <a:cs typeface="Roboto Light"/>
                <a:sym typeface="Roboto Light"/>
              </a:rPr>
              <a:t>Secrétaire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25" name="Google Shape;325;p38"/>
          <p:cNvSpPr txBox="1"/>
          <p:nvPr/>
        </p:nvSpPr>
        <p:spPr>
          <a:xfrm>
            <a:off x="6175825" y="1860935"/>
            <a:ext cx="1890600" cy="856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Ameline Monnard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 Light"/>
                <a:ea typeface="Roboto Light"/>
                <a:cs typeface="Roboto Light"/>
                <a:sym typeface="Roboto Light"/>
              </a:rPr>
              <a:t>Caissière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26" name="Google Shape;326;p38"/>
          <p:cNvSpPr txBox="1"/>
          <p:nvPr/>
        </p:nvSpPr>
        <p:spPr>
          <a:xfrm>
            <a:off x="1353850" y="3008775"/>
            <a:ext cx="6650400" cy="12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Le comité est à la recherche de 2 à 6 personnes aux profils variés pour remplir de nouveaux rôles au sein de l’association !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9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32" name="Google Shape;332;p39"/>
          <p:cNvSpPr/>
          <p:nvPr/>
        </p:nvSpPr>
        <p:spPr>
          <a:xfrm>
            <a:off x="387950" y="515050"/>
            <a:ext cx="16386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Élections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3" name="Google Shape;333;p39"/>
          <p:cNvSpPr txBox="1"/>
          <p:nvPr/>
        </p:nvSpPr>
        <p:spPr>
          <a:xfrm>
            <a:off x="387950" y="1270900"/>
            <a:ext cx="28245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fr" sz="1600">
                <a:latin typeface="Roboto"/>
                <a:ea typeface="Roboto"/>
                <a:cs typeface="Roboto"/>
                <a:sym typeface="Roboto"/>
              </a:rPr>
              <a:t>Comité 2026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34" name="Google Shape;334;p39"/>
          <p:cNvSpPr txBox="1"/>
          <p:nvPr/>
        </p:nvSpPr>
        <p:spPr>
          <a:xfrm>
            <a:off x="387950" y="1791800"/>
            <a:ext cx="4080900" cy="140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 Light"/>
                <a:ea typeface="Roboto Light"/>
                <a:cs typeface="Roboto Light"/>
                <a:sym typeface="Roboto Light"/>
              </a:rPr>
              <a:t>Se représentent les membres sortants suivants :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-"/>
            </a:pP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Liridona Ajvazi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-"/>
            </a:pPr>
            <a:r>
              <a:rPr lang="fr">
                <a:latin typeface="Roboto Light"/>
                <a:ea typeface="Roboto Light"/>
                <a:cs typeface="Roboto Light"/>
                <a:sym typeface="Roboto Light"/>
              </a:rPr>
              <a:t>Sarah Menavakanda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-"/>
            </a:pPr>
            <a:r>
              <a:rPr lang="fr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Ameline Monnard</a:t>
            </a:r>
            <a:endParaRPr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35" name="Google Shape;335;p39"/>
          <p:cNvSpPr/>
          <p:nvPr/>
        </p:nvSpPr>
        <p:spPr>
          <a:xfrm>
            <a:off x="4468725" y="2489450"/>
            <a:ext cx="3514500" cy="1406700"/>
          </a:xfrm>
          <a:prstGeom prst="roundRect">
            <a:avLst>
              <a:gd fmla="val 16667" name="adj"/>
            </a:avLst>
          </a:prstGeom>
          <a:solidFill>
            <a:srgbClr val="6CAA84">
              <a:alpha val="39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Quelqu’un souhaite-t-il </a:t>
            </a:r>
            <a:r>
              <a:rPr b="1" lang="fr" sz="1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rejoindre</a:t>
            </a:r>
            <a:r>
              <a:rPr lang="fr" sz="1600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 le </a:t>
            </a:r>
            <a:br>
              <a:rPr lang="fr" sz="1600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</a:br>
            <a:r>
              <a:rPr lang="fr" sz="1600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comité de l’Association ?</a:t>
            </a:r>
            <a:endParaRPr sz="16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fr" sz="1000">
                <a:latin typeface="Roboto Light"/>
                <a:ea typeface="Roboto Light"/>
                <a:cs typeface="Roboto Light"/>
                <a:sym typeface="Roboto Light"/>
              </a:rPr>
              <a:t>À</a:t>
            </a:r>
            <a:r>
              <a:rPr i="1" lang="fr" sz="1000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 noter que l</a:t>
            </a:r>
            <a:r>
              <a:rPr i="1" lang="fr" sz="1000">
                <a:latin typeface="Roboto Light"/>
                <a:ea typeface="Roboto Light"/>
                <a:cs typeface="Roboto Light"/>
                <a:sym typeface="Roboto Light"/>
              </a:rPr>
              <a:t>’objectif est également d’avoir des nouvelles personnes qui viennent des nouveaux logements</a:t>
            </a:r>
            <a:endParaRPr i="1" sz="1000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36" name="Google Shape;336;p39"/>
          <p:cNvSpPr/>
          <p:nvPr/>
        </p:nvSpPr>
        <p:spPr>
          <a:xfrm>
            <a:off x="7649500" y="2239225"/>
            <a:ext cx="775500" cy="5169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6CAA84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?</a:t>
            </a:r>
            <a:endParaRPr b="1" sz="2400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0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42" name="Google Shape;342;p40"/>
          <p:cNvSpPr/>
          <p:nvPr/>
        </p:nvSpPr>
        <p:spPr>
          <a:xfrm>
            <a:off x="387950" y="515050"/>
            <a:ext cx="16386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Élections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3" name="Google Shape;343;p40"/>
          <p:cNvSpPr/>
          <p:nvPr/>
        </p:nvSpPr>
        <p:spPr>
          <a:xfrm>
            <a:off x="921350" y="3620500"/>
            <a:ext cx="4016400" cy="762000"/>
          </a:xfrm>
          <a:prstGeom prst="roundRect">
            <a:avLst>
              <a:gd fmla="val 16667" name="adj"/>
            </a:avLst>
          </a:prstGeom>
          <a:solidFill>
            <a:srgbClr val="6CAA84">
              <a:alpha val="39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Qui souhaite se présenter comme </a:t>
            </a:r>
            <a:r>
              <a:rPr b="1" lang="fr" sz="1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vérificateur·trice</a:t>
            </a:r>
            <a:r>
              <a:rPr lang="fr" sz="1600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 de l’Association ?</a:t>
            </a:r>
            <a:endParaRPr sz="1600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44" name="Google Shape;344;p40"/>
          <p:cNvSpPr txBox="1"/>
          <p:nvPr/>
        </p:nvSpPr>
        <p:spPr>
          <a:xfrm>
            <a:off x="387950" y="1270900"/>
            <a:ext cx="30243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fr" sz="1600">
                <a:latin typeface="Roboto"/>
                <a:ea typeface="Roboto"/>
                <a:cs typeface="Roboto"/>
                <a:sym typeface="Roboto"/>
              </a:rPr>
              <a:t>Vérificateur·trice des comptes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45" name="Google Shape;345;p40"/>
          <p:cNvSpPr txBox="1"/>
          <p:nvPr/>
        </p:nvSpPr>
        <p:spPr>
          <a:xfrm>
            <a:off x="387950" y="1804300"/>
            <a:ext cx="4917300" cy="13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 Light"/>
                <a:ea typeface="Roboto Light"/>
                <a:cs typeface="Roboto Light"/>
                <a:sym typeface="Roboto Light"/>
              </a:rPr>
              <a:t>1 membre</a:t>
            </a: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 pour réviser les comptes :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268900" lvl="0" marL="63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●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1 séance avec la </a:t>
            </a:r>
            <a:r>
              <a:rPr lang="fr">
                <a:latin typeface="Roboto Light"/>
                <a:ea typeface="Roboto Light"/>
                <a:cs typeface="Roboto Light"/>
                <a:sym typeface="Roboto Light"/>
              </a:rPr>
              <a:t>caissière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268900" lvl="0" marL="63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●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sur 2 ans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268900" lvl="0" marL="63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●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la personne doit être hors comité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346" name="Google Shape;34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4950" y="1605100"/>
            <a:ext cx="2578200" cy="2578200"/>
          </a:xfrm>
          <a:prstGeom prst="roundRect">
            <a:avLst>
              <a:gd fmla="val 10304" name="adj"/>
            </a:avLst>
          </a:prstGeom>
          <a:noFill/>
          <a:ln>
            <a:noFill/>
          </a:ln>
        </p:spPr>
      </p:pic>
      <p:sp>
        <p:nvSpPr>
          <p:cNvPr id="347" name="Google Shape;347;p40"/>
          <p:cNvSpPr/>
          <p:nvPr/>
        </p:nvSpPr>
        <p:spPr>
          <a:xfrm>
            <a:off x="4406925" y="3370275"/>
            <a:ext cx="775500" cy="5169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6CAA84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?</a:t>
            </a:r>
            <a:endParaRPr b="1" sz="2400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1142" y="1479350"/>
            <a:ext cx="3912000" cy="2934000"/>
          </a:xfrm>
          <a:prstGeom prst="roundRect">
            <a:avLst>
              <a:gd fmla="val 7188" name="adj"/>
            </a:avLst>
          </a:prstGeom>
          <a:noFill/>
          <a:ln>
            <a:noFill/>
          </a:ln>
        </p:spPr>
      </p:pic>
      <p:sp>
        <p:nvSpPr>
          <p:cNvPr id="353" name="Google Shape;353;p41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54" name="Google Shape;354;p41"/>
          <p:cNvSpPr/>
          <p:nvPr/>
        </p:nvSpPr>
        <p:spPr>
          <a:xfrm>
            <a:off x="387950" y="515050"/>
            <a:ext cx="2101200" cy="424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Ordre du jour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5" name="Google Shape;355;p41"/>
          <p:cNvSpPr txBox="1"/>
          <p:nvPr/>
        </p:nvSpPr>
        <p:spPr>
          <a:xfrm>
            <a:off x="387950" y="1235900"/>
            <a:ext cx="4057200" cy="37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78901" lvl="0" marL="360001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Accueil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Approbation du PV de la dernière AG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Année 202</a:t>
            </a:r>
            <a:r>
              <a:rPr b="1" lang="fr">
                <a:latin typeface="Roboto"/>
                <a:ea typeface="Roboto"/>
                <a:cs typeface="Roboto"/>
                <a:sym typeface="Roboto"/>
              </a:rPr>
              <a:t>5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Rapport d’activités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Comptes annuels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Rapport des vérificateur·trices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Année 202</a:t>
            </a:r>
            <a:r>
              <a:rPr b="1" lang="fr">
                <a:latin typeface="Roboto"/>
                <a:ea typeface="Roboto"/>
                <a:cs typeface="Roboto"/>
                <a:sym typeface="Roboto"/>
              </a:rPr>
              <a:t>6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Programme et projets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Budget et cotisation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Élections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Comité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0" lvl="1" marL="8100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AutoNum type="arabicPeriod"/>
            </a:pPr>
            <a:r>
              <a:rPr lang="fr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Vérificateur·trices des comptes</a:t>
            </a:r>
            <a:endParaRPr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-178901" lvl="0" marL="360001" marR="0" rtl="0" algn="just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1400"/>
              <a:buFont typeface="Roboto"/>
              <a:buAutoNum type="arabicPeriod"/>
            </a:pPr>
            <a:r>
              <a:rPr b="1" lang="fr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Divers</a:t>
            </a:r>
            <a:endParaRPr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6" name="Google Shape;356;p41"/>
          <p:cNvSpPr/>
          <p:nvPr/>
        </p:nvSpPr>
        <p:spPr>
          <a:xfrm>
            <a:off x="110975" y="4693700"/>
            <a:ext cx="397800" cy="26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CAA8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2"/>
          <p:cNvSpPr txBox="1"/>
          <p:nvPr>
            <p:ph idx="12" type="sldNum"/>
          </p:nvPr>
        </p:nvSpPr>
        <p:spPr>
          <a:xfrm>
            <a:off x="8735330" y="4905150"/>
            <a:ext cx="397200" cy="24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62" name="Google Shape;362;p42"/>
          <p:cNvSpPr/>
          <p:nvPr/>
        </p:nvSpPr>
        <p:spPr>
          <a:xfrm>
            <a:off x="1466700" y="984250"/>
            <a:ext cx="6210600" cy="2628600"/>
          </a:xfrm>
          <a:prstGeom prst="roundRect">
            <a:avLst>
              <a:gd fmla="val 16667" name="adj"/>
            </a:avLst>
          </a:prstGeom>
          <a:solidFill>
            <a:srgbClr val="6CAA84">
              <a:alpha val="39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MERCI à toutes et tous pour votre présence et participation</a:t>
            </a:r>
            <a:endParaRPr b="1" sz="3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Place à l’apéritif :)</a:t>
            </a:r>
            <a:endParaRPr b="1" sz="3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3" name="Google Shape;363;p42"/>
          <p:cNvSpPr/>
          <p:nvPr/>
        </p:nvSpPr>
        <p:spPr>
          <a:xfrm>
            <a:off x="1873500" y="3983000"/>
            <a:ext cx="5397000" cy="587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CAA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CAA84"/>
                </a:solidFill>
                <a:latin typeface="Roboto"/>
                <a:ea typeface="Roboto"/>
                <a:cs typeface="Roboto"/>
                <a:sym typeface="Roboto"/>
              </a:rPr>
              <a:t>www.notre-quartier.ch/gruvatiez</a:t>
            </a:r>
            <a:endParaRPr b="1" sz="2400">
              <a:solidFill>
                <a:srgbClr val="6CAA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